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79" r:id="rId4"/>
    <p:sldId id="265" r:id="rId5"/>
    <p:sldId id="263" r:id="rId6"/>
    <p:sldId id="268" r:id="rId7"/>
    <p:sldId id="269" r:id="rId8"/>
    <p:sldId id="270" r:id="rId9"/>
    <p:sldId id="274" r:id="rId10"/>
    <p:sldId id="276" r:id="rId11"/>
    <p:sldId id="262" r:id="rId12"/>
    <p:sldId id="278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0_82748_36977b04_XL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7505" y="4797152"/>
            <a:ext cx="3346614" cy="18573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0_82748_36977b04_XL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7505" y="5135875"/>
            <a:ext cx="2736303" cy="151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FE919-3FE9-43EC-A736-047EA2032B26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AE1BD-4A21-42AB-A257-E50B6DC994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окумент 7"/>
          <p:cNvSpPr/>
          <p:nvPr userDrawn="1"/>
        </p:nvSpPr>
        <p:spPr>
          <a:xfrm flipH="1">
            <a:off x="0" y="0"/>
            <a:ext cx="9144000" cy="659735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chemeClr val="accent3">
                <a:lumMod val="75000"/>
                <a:alpha val="7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inda6035.ucoz.ru/" TargetMode="External"/><Relationship Id="rId2" Type="http://schemas.openxmlformats.org/officeDocument/2006/relationships/hyperlink" Target="http://img-fotki.yandex.ru/get/6505/20573769.d/0_82748_36977b04_X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Решение квадратных неравенств 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Обобщающий урок 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5105400"/>
            <a:ext cx="5214942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Учитель </a:t>
            </a:r>
            <a:r>
              <a:rPr lang="ru-RU" dirty="0" err="1" smtClean="0">
                <a:solidFill>
                  <a:srgbClr val="0070C0"/>
                </a:solidFill>
              </a:rPr>
              <a:t>Лосякова</a:t>
            </a:r>
            <a:r>
              <a:rPr lang="ru-RU" dirty="0" smtClean="0">
                <a:solidFill>
                  <a:srgbClr val="0070C0"/>
                </a:solidFill>
              </a:rPr>
              <a:t> Валентина Алексеевна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МБОУ СОШ № 13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Ст. Гривенской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РЕШИТЬ НЕРАВЕНСТВО МЕТОДОМ ИНТЕРВАЛОВ </a:t>
            </a:r>
            <a:b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 smtClean="0"/>
              <a:t> </a:t>
            </a:r>
            <a:r>
              <a:rPr lang="ru-RU" sz="2700" b="1" i="1" dirty="0" smtClean="0"/>
              <a:t>Цель этого этапа: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Проверить и закрепить умение решать квадратные неравенства методом интервалов .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143116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(</a:t>
            </a:r>
            <a:r>
              <a:rPr lang="ru-RU" dirty="0" err="1" smtClean="0"/>
              <a:t>x</a:t>
            </a:r>
            <a:r>
              <a:rPr lang="ru-RU" dirty="0" smtClean="0"/>
              <a:t> + 2)(</a:t>
            </a:r>
            <a:r>
              <a:rPr lang="ru-RU" dirty="0" err="1" smtClean="0"/>
              <a:t>x</a:t>
            </a:r>
            <a:r>
              <a:rPr lang="ru-RU" dirty="0" smtClean="0"/>
              <a:t> – 7) &gt; 0</a:t>
            </a:r>
          </a:p>
          <a:p>
            <a:r>
              <a:rPr lang="ru-RU" dirty="0" smtClean="0"/>
              <a:t>2. (</a:t>
            </a:r>
            <a:r>
              <a:rPr lang="ru-RU" dirty="0" err="1" smtClean="0"/>
              <a:t>x</a:t>
            </a:r>
            <a:r>
              <a:rPr lang="ru-RU" dirty="0" smtClean="0"/>
              <a:t> – 3)(</a:t>
            </a:r>
            <a:r>
              <a:rPr lang="ru-RU" dirty="0" err="1" smtClean="0"/>
              <a:t>x</a:t>
            </a:r>
            <a:r>
              <a:rPr lang="ru-RU" dirty="0" smtClean="0"/>
              <a:t> – 4) &gt; 0</a:t>
            </a:r>
          </a:p>
          <a:p>
            <a:r>
              <a:rPr lang="ru-RU" dirty="0" smtClean="0"/>
              <a:t>3. (</a:t>
            </a:r>
            <a:r>
              <a:rPr lang="ru-RU" dirty="0" err="1" smtClean="0"/>
              <a:t>x</a:t>
            </a:r>
            <a:r>
              <a:rPr lang="ru-RU" dirty="0" smtClean="0"/>
              <a:t> – 5,7)(</a:t>
            </a:r>
            <a:r>
              <a:rPr lang="ru-RU" dirty="0" err="1" smtClean="0"/>
              <a:t>x</a:t>
            </a:r>
            <a:r>
              <a:rPr lang="ru-RU" dirty="0" smtClean="0"/>
              <a:t> – 7,2) &gt; 0</a:t>
            </a:r>
          </a:p>
          <a:p>
            <a:r>
              <a:rPr lang="ru-RU" dirty="0" smtClean="0"/>
              <a:t>4. x</a:t>
            </a:r>
            <a:r>
              <a:rPr lang="ru-RU" baseline="30000" dirty="0" smtClean="0"/>
              <a:t>2</a:t>
            </a:r>
            <a:r>
              <a:rPr lang="ru-RU" dirty="0" smtClean="0"/>
              <a:t> + </a:t>
            </a:r>
            <a:r>
              <a:rPr lang="ru-RU" dirty="0" err="1" smtClean="0"/>
              <a:t>x</a:t>
            </a:r>
            <a:r>
              <a:rPr lang="ru-RU" dirty="0" smtClean="0"/>
              <a:t> – 12 &lt; 0</a:t>
            </a:r>
          </a:p>
          <a:p>
            <a:r>
              <a:rPr lang="ru-RU" dirty="0" smtClean="0"/>
              <a:t>5. 2x</a:t>
            </a:r>
            <a:r>
              <a:rPr lang="ru-RU" baseline="30000" dirty="0" smtClean="0"/>
              <a:t>2</a:t>
            </a:r>
            <a:r>
              <a:rPr lang="ru-RU" dirty="0" smtClean="0"/>
              <a:t> – 3x – 2 &gt; 0</a:t>
            </a:r>
          </a:p>
          <a:p>
            <a:r>
              <a:rPr lang="ru-RU" dirty="0" smtClean="0"/>
              <a:t>6. 4x</a:t>
            </a:r>
            <a:r>
              <a:rPr lang="ru-RU" baseline="30000" dirty="0" smtClean="0"/>
              <a:t>2</a:t>
            </a:r>
            <a:r>
              <a:rPr lang="ru-RU" dirty="0" smtClean="0"/>
              <a:t> - 4x - 3 &lt; 0</a:t>
            </a:r>
          </a:p>
          <a:p>
            <a:r>
              <a:rPr lang="ru-RU" dirty="0" smtClean="0"/>
              <a:t>7. x</a:t>
            </a:r>
            <a:r>
              <a:rPr lang="ru-RU" baseline="30000" dirty="0" smtClean="0"/>
              <a:t>2</a:t>
            </a:r>
            <a:r>
              <a:rPr lang="ru-RU" dirty="0" smtClean="0"/>
              <a:t> – 4x – 5 &lt; 0</a:t>
            </a:r>
          </a:p>
          <a:p>
            <a:r>
              <a:rPr lang="ru-RU" dirty="0" smtClean="0"/>
              <a:t>8. x</a:t>
            </a:r>
            <a:r>
              <a:rPr lang="ru-RU" baseline="30000" dirty="0" smtClean="0"/>
              <a:t>2</a:t>
            </a:r>
            <a:r>
              <a:rPr lang="ru-RU" dirty="0" smtClean="0"/>
              <a:t> + 2x - 15 &lt; 0</a:t>
            </a:r>
          </a:p>
          <a:p>
            <a:r>
              <a:rPr lang="ru-RU" dirty="0" smtClean="0"/>
              <a:t>9. 3x</a:t>
            </a:r>
            <a:r>
              <a:rPr lang="ru-RU" baseline="30000" dirty="0" smtClean="0"/>
              <a:t>2</a:t>
            </a:r>
            <a:r>
              <a:rPr lang="ru-RU" dirty="0" smtClean="0"/>
              <a:t> - 5x - 2 &gt; 0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2143116"/>
            <a:ext cx="4614866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(</a:t>
            </a:r>
            <a:r>
              <a:rPr lang="ru-RU" dirty="0" err="1" smtClean="0"/>
              <a:t>x</a:t>
            </a:r>
            <a:r>
              <a:rPr lang="ru-RU" dirty="0" smtClean="0"/>
              <a:t> – 1)(</a:t>
            </a:r>
            <a:r>
              <a:rPr lang="ru-RU" dirty="0" err="1" smtClean="0"/>
              <a:t>x</a:t>
            </a:r>
            <a:r>
              <a:rPr lang="ru-RU" dirty="0" smtClean="0"/>
              <a:t> + 2) &lt; 0</a:t>
            </a:r>
          </a:p>
          <a:p>
            <a:r>
              <a:rPr lang="ru-RU" dirty="0" smtClean="0"/>
              <a:t>2. x</a:t>
            </a:r>
            <a:r>
              <a:rPr lang="ru-RU" baseline="30000" dirty="0" smtClean="0"/>
              <a:t>2</a:t>
            </a:r>
            <a:r>
              <a:rPr lang="ru-RU" dirty="0" smtClean="0"/>
              <a:t> – 3x + 2 &lt; 0</a:t>
            </a:r>
          </a:p>
          <a:p>
            <a:r>
              <a:rPr lang="ru-RU" dirty="0" smtClean="0"/>
              <a:t>3. 3x</a:t>
            </a:r>
            <a:r>
              <a:rPr lang="ru-RU" baseline="30000" dirty="0" smtClean="0"/>
              <a:t>2</a:t>
            </a:r>
            <a:r>
              <a:rPr lang="ru-RU" dirty="0" smtClean="0"/>
              <a:t> – </a:t>
            </a:r>
            <a:r>
              <a:rPr lang="ru-RU" dirty="0" err="1" smtClean="0"/>
              <a:t>x</a:t>
            </a:r>
            <a:r>
              <a:rPr lang="ru-RU" dirty="0" smtClean="0"/>
              <a:t> – 4 &gt; 0</a:t>
            </a:r>
          </a:p>
          <a:p>
            <a:r>
              <a:rPr lang="ru-RU" dirty="0" smtClean="0"/>
              <a:t>4. 2x</a:t>
            </a:r>
            <a:r>
              <a:rPr lang="ru-RU" baseline="30000" dirty="0" smtClean="0"/>
              <a:t>2</a:t>
            </a:r>
            <a:r>
              <a:rPr lang="ru-RU" dirty="0" smtClean="0"/>
              <a:t> – 10x + 12 &lt; 0</a:t>
            </a:r>
          </a:p>
          <a:p>
            <a:r>
              <a:rPr lang="ru-RU" dirty="0" smtClean="0"/>
              <a:t>5. (</a:t>
            </a:r>
            <a:r>
              <a:rPr lang="ru-RU" dirty="0" err="1" smtClean="0"/>
              <a:t>x</a:t>
            </a:r>
            <a:r>
              <a:rPr lang="ru-RU" dirty="0" smtClean="0"/>
              <a:t> – 1)(</a:t>
            </a:r>
            <a:r>
              <a:rPr lang="ru-RU" dirty="0" err="1" smtClean="0"/>
              <a:t>x</a:t>
            </a:r>
            <a:r>
              <a:rPr lang="ru-RU" dirty="0" smtClean="0"/>
              <a:t> + 3) &lt; 0</a:t>
            </a:r>
          </a:p>
          <a:p>
            <a:r>
              <a:rPr lang="ru-RU" dirty="0" smtClean="0"/>
              <a:t>6. (</a:t>
            </a:r>
            <a:r>
              <a:rPr lang="ru-RU" dirty="0" err="1" smtClean="0"/>
              <a:t>x</a:t>
            </a:r>
            <a:r>
              <a:rPr lang="ru-RU" dirty="0" smtClean="0"/>
              <a:t> – 4)(</a:t>
            </a:r>
            <a:r>
              <a:rPr lang="ru-RU" dirty="0" err="1" smtClean="0"/>
              <a:t>x</a:t>
            </a:r>
            <a:r>
              <a:rPr lang="ru-RU" dirty="0" smtClean="0"/>
              <a:t> – 5) &gt; 0</a:t>
            </a:r>
          </a:p>
          <a:p>
            <a:r>
              <a:rPr lang="ru-RU" dirty="0" smtClean="0"/>
              <a:t>7. x</a:t>
            </a:r>
            <a:r>
              <a:rPr lang="ru-RU" baseline="30000" dirty="0" smtClean="0"/>
              <a:t>2</a:t>
            </a:r>
            <a:r>
              <a:rPr lang="ru-RU" dirty="0" smtClean="0"/>
              <a:t> – 3x – 10 &lt; 0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x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 – 5)(</a:t>
            </a:r>
            <a:r>
              <a:rPr lang="ru-RU" dirty="0" err="1" smtClean="0"/>
              <a:t>x</a:t>
            </a:r>
            <a:r>
              <a:rPr lang="ru-RU" dirty="0" smtClean="0"/>
              <a:t> + 3) &gt; 0</a:t>
            </a:r>
          </a:p>
          <a:p>
            <a:r>
              <a:rPr lang="ru-RU" dirty="0" smtClean="0"/>
              <a:t>9.2x(3x – 1) &gt; 2x – 13x + 3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Упр</a:t>
            </a:r>
            <a:r>
              <a:rPr lang="ru-RU" dirty="0" smtClean="0"/>
              <a:t> 687(2,4) , 689 (2) , 691 (2)</a:t>
            </a:r>
          </a:p>
          <a:p>
            <a:r>
              <a:rPr lang="ru-RU" dirty="0" smtClean="0"/>
              <a:t>Творческое домашнее задание: создать презентацию на тему «Алгоритм решения квадратных неравенств».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Рефлексия.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На уроке я работал ... (активно / пассивно).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Своей работой на уроке я ... (доволен / не доволен).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Урок для меня показался ... (коротким / длинным).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За урок я не ... (устал / </a:t>
            </a:r>
            <a:r>
              <a:rPr lang="ru-RU" i="1" dirty="0" err="1" smtClean="0">
                <a:solidFill>
                  <a:srgbClr val="002060"/>
                </a:solidFill>
              </a:rPr>
              <a:t>устал</a:t>
            </a:r>
            <a:r>
              <a:rPr lang="ru-RU" i="1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Моё настроение стало ... (лучше / стало хуже).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Материал урока мне ... (был понятен / не понятен, полезен / бесполезен, интересен / скучен).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Домашнее задание мне ... (кажется лёгким / трудным).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Ромашки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http://img-fotki.yandex.ru/get/6505/20573769.d/0_82748_36977b04_XL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95536" y="1340768"/>
            <a:ext cx="8424936" cy="4032448"/>
            <a:chOff x="539750" y="1344094"/>
            <a:chExt cx="7993063" cy="5233398"/>
          </a:xfrm>
        </p:grpSpPr>
        <p:grpSp>
          <p:nvGrpSpPr>
            <p:cNvPr id="4" name="Группа 1"/>
            <p:cNvGrpSpPr>
              <a:grpSpLocks/>
            </p:cNvGrpSpPr>
            <p:nvPr/>
          </p:nvGrpSpPr>
          <p:grpSpPr bwMode="auto">
            <a:xfrm>
              <a:off x="539750" y="1344094"/>
              <a:ext cx="7993063" cy="4527418"/>
              <a:chOff x="539552" y="-815361"/>
              <a:chExt cx="7992888" cy="565951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539552" y="-815361"/>
                <a:ext cx="7992888" cy="5991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92D050"/>
                  </a:solidFill>
                </a:endParaRPr>
              </a:p>
            </p:txBody>
          </p:sp>
          <p:sp>
            <p:nvSpPr>
              <p:cNvPr id="7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47" y="4196516"/>
                <a:ext cx="3628503" cy="647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>
                    <a:latin typeface="Monotype Corsiva" pitchFamily="66" charset="0"/>
                  </a:rPr>
                  <a:t>Сайт </a:t>
                </a:r>
                <a:r>
                  <a:rPr lang="en-US" sz="2000" b="1" dirty="0">
                    <a:latin typeface="Monotype Corsiva" pitchFamily="66" charset="0"/>
                    <a:hlinkClick r:id="rId3"/>
                  </a:rPr>
                  <a:t>http://linda6035.ucoz.ru/</a:t>
                </a:r>
                <a:r>
                  <a:rPr lang="ru-RU" sz="2000" b="1" dirty="0">
                    <a:latin typeface="Monotype Corsiva" pitchFamily="66" charset="0"/>
                  </a:rPr>
                  <a:t>    </a:t>
                </a:r>
                <a:r>
                  <a:rPr lang="ru-RU" sz="2000" b="1" i="1" dirty="0">
                    <a:latin typeface="Monotype Corsiva" pitchFamily="66" charset="0"/>
                  </a:rPr>
                  <a:t>  </a:t>
                </a:r>
                <a:endParaRPr lang="ru-RU" sz="2000" b="1" dirty="0">
                  <a:latin typeface="Monotype Corsiva" pitchFamily="66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2411760" y="6093296"/>
              <a:ext cx="4325351" cy="484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92D050"/>
                  </a:solidFill>
                </a:rPr>
                <a:t>СПАСИБО АВТОРАМ ФОНОВ И КАРТИНОК</a:t>
              </a:r>
              <a:endParaRPr lang="ru-RU" b="1" dirty="0">
                <a:solidFill>
                  <a:srgbClr val="92D050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755576" y="548680"/>
            <a:ext cx="7741541" cy="3076804"/>
            <a:chOff x="1115616" y="2132856"/>
            <a:chExt cx="7165477" cy="3355061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115616" y="2132856"/>
              <a:ext cx="7165477" cy="17116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600" b="1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6000" b="1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361672" y="5085184"/>
              <a:ext cx="4910120" cy="402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683568" y="836712"/>
            <a:ext cx="67231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Три пути ведут к знанию: 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Путь размышления – это путь 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самый благородный,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путь подражания </a:t>
            </a:r>
            <a:r>
              <a:rPr lang="ru-RU" sz="3600" b="1" dirty="0">
                <a:solidFill>
                  <a:srgbClr val="FF0000"/>
                </a:solidFill>
              </a:rPr>
              <a:t>– это путь самый </a:t>
            </a:r>
            <a:r>
              <a:rPr lang="ru-RU" sz="3600" b="1" dirty="0" smtClean="0">
                <a:solidFill>
                  <a:srgbClr val="FF0000"/>
                </a:solidFill>
              </a:rPr>
              <a:t>легкий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и </a:t>
            </a:r>
            <a:r>
              <a:rPr lang="ru-RU" sz="3600" b="1" dirty="0">
                <a:solidFill>
                  <a:srgbClr val="FF0000"/>
                </a:solidFill>
              </a:rPr>
              <a:t>путь опыта – </a:t>
            </a:r>
            <a:r>
              <a:rPr lang="ru-RU" sz="3600" b="1" dirty="0" smtClean="0">
                <a:solidFill>
                  <a:srgbClr val="FF0000"/>
                </a:solidFill>
              </a:rPr>
              <a:t>это путь </a:t>
            </a:r>
            <a:r>
              <a:rPr lang="ru-RU" sz="3600" b="1" dirty="0">
                <a:solidFill>
                  <a:srgbClr val="FF0000"/>
                </a:solidFill>
              </a:rPr>
              <a:t>самый горький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</a:p>
          <a:p>
            <a:endParaRPr lang="ru-RU" sz="3600" b="1" dirty="0">
              <a:solidFill>
                <a:srgbClr val="FF0000"/>
              </a:solidFill>
            </a:endParaRPr>
          </a:p>
          <a:p>
            <a:pPr algn="r"/>
            <a:r>
              <a:rPr lang="ru-RU" sz="3600" b="1" dirty="0" smtClean="0">
                <a:solidFill>
                  <a:srgbClr val="FF0000"/>
                </a:solidFill>
              </a:rPr>
              <a:t>Конфуций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Цели урока: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/>
              <a:t>Обобщить и систематизировать материал по данной теме.</a:t>
            </a:r>
          </a:p>
          <a:p>
            <a:pPr lvl="0"/>
            <a:r>
              <a:rPr lang="ru-RU" sz="2800" dirty="0"/>
              <a:t>Провести диагностику усвоения системы знаний и умений при  решении квадратных неравенств и ее применение для выполнения практических заданий стандартного уровня с переходом на более высокий уровень.</a:t>
            </a:r>
          </a:p>
          <a:p>
            <a:pPr lvl="0"/>
            <a:r>
              <a:rPr lang="ru-RU" sz="2800" dirty="0"/>
              <a:t>Содействовать рациональной организации труда; развивать познавательные процессы; выработать самооценку в выборе пути, критерии оценки своей работы и работы товарища.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ТЕОРЕТИЧЕСКИЙ ТУР.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ВОПРОС №1</a:t>
            </a:r>
            <a:r>
              <a:rPr lang="ru-RU" i="1" dirty="0" smtClean="0"/>
              <a:t>. </a:t>
            </a:r>
            <a:r>
              <a:rPr lang="ru-RU" dirty="0" smtClean="0"/>
              <a:t>Что общего между философом и математиком?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Основополагающий вопрос нашего урока.</a:t>
            </a:r>
            <a:endParaRPr lang="ru-RU" sz="2400" dirty="0" smtClean="0">
              <a:solidFill>
                <a:srgbClr val="C00000"/>
              </a:solidFill>
            </a:endParaRPr>
          </a:p>
          <a:p>
            <a:pPr lvl="0"/>
            <a:r>
              <a:rPr lang="ru-RU" b="1" i="1" dirty="0" smtClean="0"/>
              <a:t>ВОПРОС №2</a:t>
            </a:r>
            <a:r>
              <a:rPr lang="ru-RU" i="1" dirty="0" smtClean="0"/>
              <a:t>. </a:t>
            </a:r>
            <a:r>
              <a:rPr lang="ru-RU" dirty="0"/>
              <a:t>Всегда ли неравенство имеет решения?</a:t>
            </a:r>
          </a:p>
          <a:p>
            <a:pPr lvl="0"/>
            <a:r>
              <a:rPr lang="ru-RU" sz="3600" b="1" i="1" dirty="0" smtClean="0"/>
              <a:t>Вопрос № 3</a:t>
            </a:r>
            <a:r>
              <a:rPr lang="ru-RU" sz="2800" dirty="0" smtClean="0"/>
              <a:t>. При </a:t>
            </a:r>
            <a:r>
              <a:rPr lang="ru-RU" sz="2800" dirty="0"/>
              <a:t>каком наименьшем целом значении к уравнение 4у</a:t>
            </a:r>
            <a:r>
              <a:rPr lang="ru-RU" sz="2800" baseline="30000" dirty="0"/>
              <a:t>2 </a:t>
            </a:r>
            <a:r>
              <a:rPr lang="ru-RU" sz="2800" dirty="0"/>
              <a:t>-3у+к=0 не имеет действительных корней?</a:t>
            </a:r>
          </a:p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57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ВОПРОС №4 </a:t>
            </a:r>
            <a:r>
              <a:rPr lang="ru-RU" i="1" dirty="0" smtClean="0"/>
              <a:t>. </a:t>
            </a:r>
            <a:r>
              <a:rPr lang="ru-RU" dirty="0"/>
              <a:t>Какова область определения функции</a:t>
            </a:r>
            <a:r>
              <a:rPr lang="ru-RU" dirty="0" smtClean="0"/>
              <a:t>:   </a:t>
            </a:r>
          </a:p>
          <a:p>
            <a:endParaRPr lang="ru-RU" sz="2800" b="1" i="1" dirty="0" smtClean="0">
              <a:solidFill>
                <a:srgbClr val="C00000"/>
              </a:solidFill>
            </a:endParaRPr>
          </a:p>
          <a:p>
            <a:r>
              <a:rPr lang="ru-RU" sz="4300" dirty="0"/>
              <a:t>Частные </a:t>
            </a:r>
            <a:r>
              <a:rPr lang="ru-RU" sz="4300" dirty="0" smtClean="0"/>
              <a:t>вопросы: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Что </a:t>
            </a:r>
            <a:r>
              <a:rPr lang="ru-RU" b="1" dirty="0">
                <a:solidFill>
                  <a:srgbClr val="C00000"/>
                </a:solidFill>
              </a:rPr>
              <a:t>называется квадратным уравнением</a:t>
            </a:r>
            <a:r>
              <a:rPr lang="ru-RU" b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Как определить  сколько корней имеет </a:t>
            </a:r>
            <a:r>
              <a:rPr lang="ru-RU" sz="2800" b="1" dirty="0" smtClean="0">
                <a:solidFill>
                  <a:srgbClr val="002060"/>
                </a:solidFill>
              </a:rPr>
              <a:t>уравнение</a:t>
            </a:r>
          </a:p>
          <a:p>
            <a:r>
              <a:rPr lang="ru-RU" b="1" dirty="0"/>
              <a:t>Что называется областью определения функции</a:t>
            </a:r>
            <a:r>
              <a:rPr lang="ru-RU" b="1" dirty="0" smtClean="0"/>
              <a:t>?</a:t>
            </a:r>
          </a:p>
          <a:p>
            <a:r>
              <a:rPr lang="ru-RU" sz="2800" dirty="0"/>
              <a:t>Какие виды промежутков вы знаете</a:t>
            </a:r>
            <a:r>
              <a:rPr lang="ru-RU" sz="2800" dirty="0" smtClean="0"/>
              <a:t>?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762156"/>
            <a:ext cx="1751343" cy="866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Работа в группах: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Приступаем к работе в группах по карточкам.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01517301"/>
              </p:ext>
            </p:extLst>
          </p:nvPr>
        </p:nvGraphicFramePr>
        <p:xfrm>
          <a:off x="0" y="764705"/>
          <a:ext cx="8964488" cy="55366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5576"/>
                <a:gridCol w="3756463"/>
                <a:gridCol w="4452449"/>
              </a:tblGrid>
              <a:tr h="132581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</a:rPr>
                        <a:t>Номер задания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</a:rPr>
                        <a:t>Задания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</a:rPr>
                        <a:t>Ответы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2063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2063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2063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2063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2063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800" dirty="0">
                          <a:effectLst/>
                        </a:rPr>
                        <a:t>в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2063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нет корней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3200" dirty="0">
                          <a:effectLst/>
                        </a:rPr>
                        <a:t>При </a:t>
                      </a:r>
                      <a:r>
                        <a:rPr lang="en-US" sz="3200" dirty="0">
                          <a:effectLst/>
                        </a:rPr>
                        <a:t>D&lt;0</a:t>
                      </a:r>
                      <a:r>
                        <a:rPr lang="ru-RU" sz="3200" dirty="0">
                          <a:effectLst/>
                        </a:rPr>
                        <a:t>, 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2063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 </a:t>
                      </a: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один корень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800" dirty="0">
                          <a:effectLst/>
                        </a:rPr>
                        <a:t>При </a:t>
                      </a:r>
                      <a:r>
                        <a:rPr lang="en-US" sz="2800" dirty="0">
                          <a:effectLst/>
                        </a:rPr>
                        <a:t>D=0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en-US" sz="2800" dirty="0">
                          <a:effectLst/>
                        </a:rPr>
                        <a:t>b= -6; b=2.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Левая фигурная скобка 3"/>
          <p:cNvSpPr/>
          <p:nvPr/>
        </p:nvSpPr>
        <p:spPr>
          <a:xfrm>
            <a:off x="714348" y="2643182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79846"/>
              </p:ext>
            </p:extLst>
          </p:nvPr>
        </p:nvGraphicFramePr>
        <p:xfrm>
          <a:off x="842195" y="2204864"/>
          <a:ext cx="1990694" cy="438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Формула" r:id="rId3" imgW="1040948" imgH="228501" progId="Equation.3">
                  <p:embed/>
                </p:oleObj>
              </mc:Choice>
              <mc:Fallback>
                <p:oleObj name="Формула" r:id="rId3" imgW="1040948" imgH="228501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195" y="2204864"/>
                        <a:ext cx="1990694" cy="4383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701536"/>
              </p:ext>
            </p:extLst>
          </p:nvPr>
        </p:nvGraphicFramePr>
        <p:xfrm>
          <a:off x="4788024" y="1988841"/>
          <a:ext cx="2050272" cy="654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Формула" r:id="rId5" imgW="1346200" imgH="431800" progId="Equation.3">
                  <p:embed/>
                </p:oleObj>
              </mc:Choice>
              <mc:Fallback>
                <p:oleObj name="Формула" r:id="rId5" imgW="1346200" imgH="431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988841"/>
                        <a:ext cx="2050272" cy="6543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249951"/>
              </p:ext>
            </p:extLst>
          </p:nvPr>
        </p:nvGraphicFramePr>
        <p:xfrm>
          <a:off x="743081" y="2643182"/>
          <a:ext cx="26908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Формула" r:id="rId7" imgW="1079500" imgH="228600" progId="Equation.3">
                  <p:embed/>
                </p:oleObj>
              </mc:Choice>
              <mc:Fallback>
                <p:oleObj name="Формула" r:id="rId7" imgW="10795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081" y="2643182"/>
                        <a:ext cx="2690813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269475"/>
              </p:ext>
            </p:extLst>
          </p:nvPr>
        </p:nvGraphicFramePr>
        <p:xfrm>
          <a:off x="4907710" y="2699106"/>
          <a:ext cx="1968546" cy="585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Формула" r:id="rId9" imgW="799753" imgH="241195" progId="Equation.3">
                  <p:embed/>
                </p:oleObj>
              </mc:Choice>
              <mc:Fallback>
                <p:oleObj name="Формула" r:id="rId9" imgW="799753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7710" y="2699106"/>
                        <a:ext cx="1968546" cy="5858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94197"/>
              </p:ext>
            </p:extLst>
          </p:nvPr>
        </p:nvGraphicFramePr>
        <p:xfrm>
          <a:off x="792072" y="3327555"/>
          <a:ext cx="2146920" cy="460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Формула" r:id="rId11" imgW="1066800" imgH="228600" progId="Equation.3">
                  <p:embed/>
                </p:oleObj>
              </mc:Choice>
              <mc:Fallback>
                <p:oleObj name="Формула" r:id="rId11" imgW="10668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072" y="3327555"/>
                        <a:ext cx="2146920" cy="460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592614"/>
              </p:ext>
            </p:extLst>
          </p:nvPr>
        </p:nvGraphicFramePr>
        <p:xfrm>
          <a:off x="4978342" y="3284984"/>
          <a:ext cx="2103669" cy="701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Формула" r:id="rId13" imgW="1282700" imgH="431800" progId="Equation.3">
                  <p:embed/>
                </p:oleObj>
              </mc:Choice>
              <mc:Fallback>
                <p:oleObj name="Формула" r:id="rId13" imgW="12827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342" y="3284984"/>
                        <a:ext cx="2103669" cy="701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751243"/>
              </p:ext>
            </p:extLst>
          </p:nvPr>
        </p:nvGraphicFramePr>
        <p:xfrm>
          <a:off x="869796" y="3861048"/>
          <a:ext cx="2088232" cy="522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Формула" r:id="rId15" imgW="914400" imgH="228600" progId="Equation.3">
                  <p:embed/>
                </p:oleObj>
              </mc:Choice>
              <mc:Fallback>
                <p:oleObj name="Формула" r:id="rId15" imgW="914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796" y="3861048"/>
                        <a:ext cx="2088232" cy="522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903889"/>
              </p:ext>
            </p:extLst>
          </p:nvPr>
        </p:nvGraphicFramePr>
        <p:xfrm>
          <a:off x="5004048" y="3933056"/>
          <a:ext cx="720080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Формула" r:id="rId17" imgW="571252" imgH="431613" progId="Equation.3">
                  <p:embed/>
                </p:oleObj>
              </mc:Choice>
              <mc:Fallback>
                <p:oleObj name="Формула" r:id="rId17" imgW="571252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933056"/>
                        <a:ext cx="720080" cy="5400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479667"/>
              </p:ext>
            </p:extLst>
          </p:nvPr>
        </p:nvGraphicFramePr>
        <p:xfrm>
          <a:off x="792072" y="4509120"/>
          <a:ext cx="8286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Формула" r:id="rId19" imgW="825500" imgH="254000" progId="Equation.3">
                  <p:embed/>
                </p:oleObj>
              </mc:Choice>
              <mc:Fallback>
                <p:oleObj name="Формула" r:id="rId19" imgW="8255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072" y="4509120"/>
                        <a:ext cx="82867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549432"/>
              </p:ext>
            </p:extLst>
          </p:nvPr>
        </p:nvGraphicFramePr>
        <p:xfrm>
          <a:off x="811427" y="5013176"/>
          <a:ext cx="248941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Формула" r:id="rId21" imgW="1155700" imgH="203200" progId="Equation.3">
                  <p:embed/>
                </p:oleObj>
              </mc:Choice>
              <mc:Fallback>
                <p:oleObj name="Формула" r:id="rId21" imgW="11557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427" y="5013176"/>
                        <a:ext cx="2489419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342755"/>
              </p:ext>
            </p:extLst>
          </p:nvPr>
        </p:nvGraphicFramePr>
        <p:xfrm>
          <a:off x="6300192" y="5085184"/>
          <a:ext cx="133371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Формула" r:id="rId23" imgW="672808" imgH="215806" progId="Equation.3">
                  <p:embed/>
                </p:oleObj>
              </mc:Choice>
              <mc:Fallback>
                <p:oleObj name="Формула" r:id="rId23" imgW="672808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5085184"/>
                        <a:ext cx="1333713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162862"/>
              </p:ext>
            </p:extLst>
          </p:nvPr>
        </p:nvGraphicFramePr>
        <p:xfrm>
          <a:off x="820739" y="5661248"/>
          <a:ext cx="248941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Формула" r:id="rId25" imgW="1155700" imgH="203200" progId="Equation.3">
                  <p:embed/>
                </p:oleObj>
              </mc:Choice>
              <mc:Fallback>
                <p:oleObj name="Формула" r:id="rId25" imgW="1155700" imgH="2032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9" y="5661248"/>
                        <a:ext cx="2489419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979712" y="-108856"/>
            <a:ext cx="4608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ответы:</a:t>
            </a:r>
            <a:endParaRPr lang="ru-RU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274638"/>
            <a:ext cx="8496944" cy="43064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Работа с карточками - тренажерами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Цель этого этапа: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Проверить ваши умения в решении квадратных неравенств аналитическим способом.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Карточка №1</a:t>
            </a:r>
            <a:r>
              <a:rPr lang="ru-RU" dirty="0" smtClean="0"/>
              <a:t>. (для более слабых учеников)</a:t>
            </a:r>
          </a:p>
          <a:p>
            <a:r>
              <a:rPr lang="ru-RU" dirty="0" smtClean="0"/>
              <a:t>1. (</a:t>
            </a:r>
            <a:r>
              <a:rPr lang="ru-RU" dirty="0" err="1" smtClean="0"/>
              <a:t>x</a:t>
            </a:r>
            <a:r>
              <a:rPr lang="ru-RU" dirty="0" smtClean="0"/>
              <a:t> – 3)(</a:t>
            </a:r>
            <a:r>
              <a:rPr lang="ru-RU" dirty="0" err="1" smtClean="0"/>
              <a:t>x</a:t>
            </a:r>
            <a:r>
              <a:rPr lang="ru-RU" dirty="0" smtClean="0"/>
              <a:t> +4) &gt; 0</a:t>
            </a:r>
          </a:p>
          <a:p>
            <a:r>
              <a:rPr lang="ru-RU" dirty="0" smtClean="0"/>
              <a:t>2. (x+8)(x+2) &gt; 0</a:t>
            </a:r>
          </a:p>
          <a:p>
            <a:r>
              <a:rPr lang="ru-RU" dirty="0" smtClean="0"/>
              <a:t>3. x</a:t>
            </a:r>
            <a:r>
              <a:rPr lang="ru-RU" baseline="30000" dirty="0" smtClean="0"/>
              <a:t>2</a:t>
            </a:r>
            <a:r>
              <a:rPr lang="ru-RU" dirty="0" smtClean="0"/>
              <a:t> – 3x + 2 &lt; 0</a:t>
            </a:r>
          </a:p>
          <a:p>
            <a:r>
              <a:rPr lang="ru-RU" dirty="0" smtClean="0"/>
              <a:t>4. x</a:t>
            </a:r>
            <a:r>
              <a:rPr lang="ru-RU" baseline="30000" dirty="0" smtClean="0"/>
              <a:t>2</a:t>
            </a:r>
            <a:r>
              <a:rPr lang="ru-RU" dirty="0" smtClean="0"/>
              <a:t> – 2x – 3 &gt; 0 </a:t>
            </a:r>
          </a:p>
          <a:p>
            <a:r>
              <a:rPr lang="ru-RU" dirty="0" smtClean="0"/>
              <a:t>5. x</a:t>
            </a:r>
            <a:r>
              <a:rPr lang="ru-RU" baseline="30000" dirty="0" smtClean="0"/>
              <a:t>2</a:t>
            </a:r>
            <a:r>
              <a:rPr lang="ru-RU" dirty="0" smtClean="0"/>
              <a:t> + 2x – 3 &gt; 0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Карточка №2</a:t>
            </a:r>
            <a:r>
              <a:rPr lang="ru-RU" dirty="0" smtClean="0"/>
              <a:t>. (для более сильных учеников)</a:t>
            </a:r>
          </a:p>
          <a:p>
            <a:r>
              <a:rPr lang="ru-RU" dirty="0" smtClean="0"/>
              <a:t>1. 4х</a:t>
            </a:r>
            <a:r>
              <a:rPr lang="ru-RU" baseline="30000" dirty="0" smtClean="0"/>
              <a:t>2</a:t>
            </a:r>
            <a:r>
              <a:rPr lang="ru-RU" dirty="0" smtClean="0"/>
              <a:t> + 3x – 1 &lt; 0</a:t>
            </a:r>
          </a:p>
          <a:p>
            <a:r>
              <a:rPr lang="ru-RU" dirty="0" smtClean="0"/>
              <a:t>2. 5x</a:t>
            </a:r>
            <a:r>
              <a:rPr lang="ru-RU" baseline="30000" dirty="0" smtClean="0"/>
              <a:t>2</a:t>
            </a:r>
            <a:r>
              <a:rPr lang="ru-RU" dirty="0" smtClean="0"/>
              <a:t> – 9x +4 &gt;0</a:t>
            </a:r>
          </a:p>
          <a:p>
            <a:r>
              <a:rPr lang="ru-RU" dirty="0" smtClean="0"/>
              <a:t>3. 25 – x</a:t>
            </a:r>
            <a:r>
              <a:rPr lang="ru-RU" baseline="30000" dirty="0" smtClean="0"/>
              <a:t>2</a:t>
            </a:r>
            <a:r>
              <a:rPr lang="ru-RU" dirty="0" smtClean="0"/>
              <a:t> &gt; 0</a:t>
            </a:r>
          </a:p>
          <a:p>
            <a:r>
              <a:rPr lang="ru-RU" dirty="0" smtClean="0"/>
              <a:t>4. 12 &gt; 2x</a:t>
            </a:r>
            <a:r>
              <a:rPr lang="ru-RU" baseline="30000" dirty="0" smtClean="0"/>
              <a:t>2</a:t>
            </a:r>
            <a:r>
              <a:rPr lang="ru-RU" dirty="0" smtClean="0"/>
              <a:t> + 5x</a:t>
            </a:r>
          </a:p>
          <a:p>
            <a:r>
              <a:rPr lang="ru-RU" dirty="0" smtClean="0"/>
              <a:t>5. 3x + 2&gt; 5x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686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Решение квадратных неравенств  Обобщающий урок </vt:lpstr>
      <vt:lpstr>Презентация PowerPoint</vt:lpstr>
      <vt:lpstr>Цели урока:</vt:lpstr>
      <vt:lpstr>ТЕОРЕТИЧЕСКИЙ ТУР. </vt:lpstr>
      <vt:lpstr>Презентация PowerPoint</vt:lpstr>
      <vt:lpstr>Работа в группах:</vt:lpstr>
      <vt:lpstr>Презентация PowerPoint</vt:lpstr>
      <vt:lpstr>Работа с карточками - тренажерами</vt:lpstr>
      <vt:lpstr>Цель этого этапа: Проверить ваши умения в решении квадратных неравенств аналитическим способом. </vt:lpstr>
      <vt:lpstr>РЕШИТЬ НЕРАВЕНСТВО МЕТОДОМ ИНТЕРВАЛОВ   Цель этого этапа: Проверить и закрепить умение решать квадратные неравенства методом интервалов .  </vt:lpstr>
      <vt:lpstr>Домашняя работа</vt:lpstr>
      <vt:lpstr>Рефлексия.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Валентина</cp:lastModifiedBy>
  <cp:revision>13</cp:revision>
  <dcterms:created xsi:type="dcterms:W3CDTF">2014-03-01T14:51:26Z</dcterms:created>
  <dcterms:modified xsi:type="dcterms:W3CDTF">2015-12-25T16:47:56Z</dcterms:modified>
</cp:coreProperties>
</file>